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8f21244e93348528ddcbdce#tid=68fb13a9ba80cb000ac8f337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063240" y="5230368"/>
            <a:ext cx="6080760" cy="64922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高中英语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8650f14c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攻略识别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fd4f5c16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攻略解读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c233cc87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攻略应用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6.png"/><Relationship Id="rId1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_1#ad6974476?vop=1&amp;pid=c233cc872&amp;color=0,0,0&amp;vtp=1&amp;bt=1&amp;bbb=1&amp;hb=1"/>
          <p:cNvSpPr/>
          <p:nvPr/>
        </p:nvSpPr>
        <p:spPr>
          <a:xfrm>
            <a:off x="832104" y="1078992"/>
            <a:ext cx="10533888" cy="11290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示例1</a:t>
            </a:r>
            <a:r>
              <a:rPr lang="en-US" altLang="zh-CN" sz="18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many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advantages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paid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internships.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addition,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engaging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paid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internship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allows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establish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connections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professionals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peers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industry.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networking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0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opportunities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prove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invaluable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future.</a:t>
            </a:r>
            <a:endParaRPr lang="en-US" altLang="zh-CN" dirty="0"/>
          </a:p>
        </p:txBody>
      </p:sp>
      <p:sp>
        <p:nvSpPr>
          <p:cNvPr id="3" name="QC_4_AN.2_1#ad6974476.blank?vop=1&amp;pid=c233cc872&amp;color=0,0,0&amp;vpa=1&amp;vtp=1"/>
          <p:cNvSpPr/>
          <p:nvPr/>
        </p:nvSpPr>
        <p:spPr>
          <a:xfrm>
            <a:off x="6224048" y="1050544"/>
            <a:ext cx="3317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</a:t>
            </a:r>
            <a:endParaRPr lang="en-US" altLang="zh-CN" dirty="0"/>
          </a:p>
        </p:txBody>
      </p:sp>
      <p:sp>
        <p:nvSpPr>
          <p:cNvPr id="4" name="QC_4_BD.1_2#ad6974476.choices?vop=1&amp;pid=c233cc872&amp;color=0,0,0&amp;vtp=1&amp;bbb=1"/>
          <p:cNvSpPr/>
          <p:nvPr/>
        </p:nvSpPr>
        <p:spPr>
          <a:xfrm>
            <a:off x="832104" y="2237232"/>
            <a:ext cx="10533888" cy="27038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internships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paid.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However,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outcome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guaranteed.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enable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learn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jobs.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Usually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money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offers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just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enough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on.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short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duration,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lasting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several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months.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common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teaching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field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many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scientific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fields.</a:t>
            </a:r>
            <a:endParaRPr lang="en-US" altLang="zh-CN" sz="1800" dirty="0"/>
          </a:p>
          <a:p>
            <a:pPr>
              <a:lnSpc>
                <a:spcPts val="30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Paid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internships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potential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lead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permanent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employment.</a:t>
            </a:r>
            <a:endParaRPr lang="en-US" altLang="zh-CN" sz="1800" dirty="0"/>
          </a:p>
        </p:txBody>
      </p:sp>
      <p:sp>
        <p:nvSpPr>
          <p:cNvPr id="5" name="QC_4_AS.3_1#ad6974476?vop=1&amp;pid=c233cc872&amp;color=0,0,0&amp;vtp=1&amp;bbb=1&amp;hb=1"/>
          <p:cNvSpPr/>
          <p:nvPr/>
        </p:nvSpPr>
        <p:spPr>
          <a:xfrm>
            <a:off x="832104" y="4929632"/>
            <a:ext cx="10533888" cy="11290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根据设空处前一句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即段落首句可知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带薪实习有很多好处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再根据空后的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addition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和语境可知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参加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带薪实习可以让你与行业内的专业人士和同龄人建立联系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讲的也是带薪实习的好处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由此可知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设空处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0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也应论述带薪实习的好处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。C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项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它们能让你对工作有更多的了解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符合语境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4_1#bf21a2a6c?vop=1&amp;pid=c233cc872&amp;color=0,0,0&amp;vtp=1&amp;bt=1&amp;bbb=1&amp;hb=1"/>
          <p:cNvSpPr/>
          <p:nvPr/>
        </p:nvSpPr>
        <p:spPr>
          <a:xfrm>
            <a:off x="832104" y="1080000"/>
            <a:ext cx="10533888" cy="15161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示例2</a:t>
            </a:r>
            <a:r>
              <a:rPr lang="en-US" altLang="zh-CN" sz="18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Research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shows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people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get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enough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sleep,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slower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response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time,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worse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decision-making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difficulty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paying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attention,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poorer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memory.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brain,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changes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show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up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less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activity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prefrontal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cortex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（前额叶皮质）,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which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charge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planning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decision-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making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endParaRPr lang="en-US" altLang="zh-CN" dirty="0"/>
          </a:p>
        </p:txBody>
      </p:sp>
      <p:sp>
        <p:nvSpPr>
          <p:cNvPr id="3" name="QC_4_AN.5_1#bf21a2a6c.blank?vop=1&amp;pid=c233cc872&amp;color=0,0,0&amp;vpa=2&amp;vtp=1"/>
          <p:cNvSpPr/>
          <p:nvPr/>
        </p:nvSpPr>
        <p:spPr>
          <a:xfrm>
            <a:off x="7194073" y="1447983"/>
            <a:ext cx="3317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D</a:t>
            </a:r>
            <a:endParaRPr lang="en-US" altLang="zh-CN" dirty="0"/>
          </a:p>
        </p:txBody>
      </p:sp>
      <p:sp>
        <p:nvSpPr>
          <p:cNvPr id="4" name="QC_4_BD.4_2#bf21a2a6c.choices?vop=1&amp;pid=c233cc872&amp;color=0,0,0&amp;vtp=1&amp;bbb=1"/>
          <p:cNvSpPr/>
          <p:nvPr/>
        </p:nvSpPr>
        <p:spPr>
          <a:xfrm>
            <a:off x="832104" y="2605907"/>
            <a:ext cx="10533888" cy="26847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Napping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help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feel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less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tired.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coffee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make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stay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awake.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Sleep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crucial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part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well-being.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People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also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likely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feel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depressed.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following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methods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help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behave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well.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possible,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adjust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avoid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serious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mistakes.</a:t>
            </a:r>
            <a:endParaRPr lang="en-US" altLang="zh-CN" sz="1800" dirty="0"/>
          </a:p>
          <a:p>
            <a:pPr>
              <a:lnSpc>
                <a:spcPts val="28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Taking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seriously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greatly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improve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daily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life.</a:t>
            </a:r>
            <a:endParaRPr lang="en-US" altLang="zh-CN" sz="1800" dirty="0"/>
          </a:p>
        </p:txBody>
      </p:sp>
      <p:sp>
        <p:nvSpPr>
          <p:cNvPr id="5" name="QC_4_AS.6_1#bf21a2a6c?vop=1&amp;pid=c233cc872&amp;color=0,0,0&amp;vtp=1&amp;bbb=1&amp;hb=1"/>
          <p:cNvSpPr/>
          <p:nvPr/>
        </p:nvSpPr>
        <p:spPr>
          <a:xfrm>
            <a:off x="832104" y="5275891"/>
            <a:ext cx="10533888" cy="7162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根据段落首句可知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睡眠不足对生活有很多影响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下文将进一步说明其他影响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项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人们也更有可能感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28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到沮丧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承接上文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其中的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also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体现了递进关系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1dca4b124.fixed?pid=7a47a03e9&amp;color=165,74,151&amp;vtp=1&amp;bbb=1"/>
          <p:cNvSpPr/>
          <p:nvPr/>
        </p:nvSpPr>
        <p:spPr>
          <a:xfrm>
            <a:off x="2386584" y="1408176"/>
            <a:ext cx="7223760" cy="93268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6600"/>
              </a:lnSpc>
            </a:pPr>
            <a:r>
              <a:rPr lang="en-US" altLang="zh-CN" sz="5400" b="1" i="0" dirty="0">
                <a:solidFill>
                  <a:srgbClr val="A54A9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语篇攻略3</a:t>
            </a:r>
            <a:endParaRPr lang="en-US" altLang="zh-CN" sz="5400" dirty="0"/>
          </a:p>
        </p:txBody>
      </p:sp>
      <p:sp>
        <p:nvSpPr>
          <p:cNvPr id="3" name="C_2_BD#1dca4b124.fixed?pid=7a47a03e9&amp;color=255,255,255&amp;vtp=1&amp;bbb=1"/>
          <p:cNvSpPr/>
          <p:nvPr/>
        </p:nvSpPr>
        <p:spPr>
          <a:xfrm>
            <a:off x="2386584" y="2807208"/>
            <a:ext cx="7223760" cy="143560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七选五之依逻辑：递进关系</a:t>
            </a:r>
            <a:endParaRPr lang="en-US" altLang="zh-CN" sz="44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e7c24ede8?pid=8650f14cf&amp;color=0,0,0&amp;vtp=1&amp;bt=1&amp;bbb=1&amp;hb=1"/>
          <p:cNvSpPr/>
          <p:nvPr/>
        </p:nvSpPr>
        <p:spPr>
          <a:xfrm>
            <a:off x="832104" y="1078992"/>
            <a:ext cx="10533888" cy="11925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捋清行文的内在逻辑，是做好七选五的关键。如果将不合适的句子填入其中，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不仅语义衔接不连贯，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逻辑关系也会错乱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。逻辑关系类型多样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，本篇内容将带领大家学习选项与上下文之间存在递进关系时如何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解题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，举一反三，从而提高做题正确率。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5ee43c691?pid=fd4f5c163&amp;color=0,0,0&amp;vtp=1&amp;bt=1&amp;bbb=1&amp;hb=1"/>
          <p:cNvSpPr/>
          <p:nvPr/>
        </p:nvSpPr>
        <p:spPr>
          <a:xfrm>
            <a:off x="832104" y="1078992"/>
            <a:ext cx="10533888" cy="28657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七选五中的递进关系通常表现为信息或论点的逐步深入、层次递增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，帮助读者更好地理解和把握文章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的整体结构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。一般情况下，我们可以通过识别特定词汇来确定前后句之间为递进关系，并以此依据来解题。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在递进关系中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，前后两句的逻辑关系通常具有以下特点：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.连贯性：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前后两句之间在话题上是连贯的，共同构成一个完整的意思。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.层次性：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前后两句之间在意义上是有层次的，后一句是在前一句的基础上的进一步发展或深化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，可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能是程度加深或范围扩大等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遇到相关题目时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，可根据以下步骤来解题：</a:t>
            </a:r>
            <a:endParaRPr lang="en-US" altLang="zh-CN" dirty="0"/>
          </a:p>
        </p:txBody>
      </p:sp>
      <p:sp>
        <p:nvSpPr>
          <p:cNvPr id="3" name="C_4_BD#3fa25191f?pid=fd4f5c163&amp;color=0,0,0&amp;vtp=1&amp;bbb=1"/>
          <p:cNvSpPr/>
          <p:nvPr/>
        </p:nvSpPr>
        <p:spPr>
          <a:xfrm>
            <a:off x="832104" y="3924300"/>
            <a:ext cx="10533888" cy="33528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2700"/>
              </a:lnSpc>
            </a:pPr>
            <a:r>
              <a:rPr lang="en-US" altLang="zh-CN" sz="2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一、先识别表递进的词（组）。</a:t>
            </a:r>
            <a:endParaRPr lang="en-US" altLang="zh-CN" sz="2200" dirty="0"/>
          </a:p>
        </p:txBody>
      </p:sp>
      <p:graphicFrame>
        <p:nvGraphicFramePr>
          <p:cNvPr id="5" name="P_5_BD#8c858164b?colgroup=57&amp;pid=3fa25191f&amp;color=0,0,0&amp;vtp=1&amp;bbb=1&amp;hb=1"/>
          <p:cNvGraphicFramePr>
            <a:graphicFrameLocks noGrp="1"/>
          </p:cNvGraphicFramePr>
          <p:nvPr/>
        </p:nvGraphicFramePr>
        <p:xfrm>
          <a:off x="831850" y="4394200"/>
          <a:ext cx="10736580" cy="1245235"/>
        </p:xfrm>
        <a:graphic>
          <a:graphicData uri="http://schemas.openxmlformats.org/drawingml/2006/table">
            <a:tbl>
              <a:tblPr/>
              <a:tblGrid>
                <a:gridCol w="10736580"/>
              </a:tblGrid>
              <a:tr h="1245235">
                <a:tc>
                  <a:txBody>
                    <a:bodyPr/>
                    <a:lstStyle/>
                    <a:p>
                      <a:pPr marL="0" indent="0" algn="l" defTabSz="914400" rtl="0" eaLnBrk="1" latinLnBrk="0" hangingPunct="0">
                        <a:lnSpc>
                          <a:spcPts val="2200"/>
                        </a:lnSpc>
                        <a:tabLst>
                          <a:tab pos="3581400" algn="l"/>
                          <a:tab pos="7150100" algn="l"/>
                        </a:tabLst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also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而且</a:t>
                      </a:r>
                      <a:r>
                        <a:rPr lang="en-US" altLang="zh-CN" sz="1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此外</a:t>
                      </a:r>
                      <a:r>
                        <a:rPr lang="en-US" altLang="zh-CN" sz="1400" b="0" i="0" spc="-103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	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further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此外</a:t>
                      </a:r>
                      <a:r>
                        <a:rPr lang="en-US" altLang="zh-CN" sz="1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而且</a:t>
                      </a:r>
                      <a:r>
                        <a:rPr lang="en-US" altLang="zh-CN" sz="1400" b="0" i="0" spc="-103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	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even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甚至</a:t>
                      </a:r>
                      <a:endParaRPr lang="en-US" altLang="zh-CN" sz="1200" dirty="0"/>
                    </a:p>
                    <a:p>
                      <a:pPr marL="0" indent="0" algn="l" defTabSz="914400" rtl="0" eaLnBrk="1" latinLnBrk="0" hangingPunct="0">
                        <a:lnSpc>
                          <a:spcPts val="2200"/>
                        </a:lnSpc>
                        <a:tabLst>
                          <a:tab pos="3581400" algn="l"/>
                          <a:tab pos="7150100" algn="l"/>
                        </a:tabLst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moreover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而且</a:t>
                      </a:r>
                      <a:r>
                        <a:rPr lang="en-US" altLang="zh-CN" sz="1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此外</a:t>
                      </a:r>
                      <a:r>
                        <a:rPr lang="en-US" altLang="zh-CN" sz="1400" b="0" i="0" spc="-103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	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addition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另外</a:t>
                      </a:r>
                      <a:r>
                        <a:rPr lang="en-US" altLang="zh-CN" sz="1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此外</a:t>
                      </a:r>
                      <a:r>
                        <a:rPr lang="en-US" altLang="zh-CN" sz="1400" b="0" i="0" spc="-103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	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what's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more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而且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更重要的是</a:t>
                      </a:r>
                      <a:endParaRPr lang="en-US" altLang="zh-CN" sz="1200" dirty="0"/>
                    </a:p>
                    <a:p>
                      <a:pPr marL="0" indent="0" algn="l" defTabSz="914400" rtl="0" eaLnBrk="1" latinLnBrk="0" hangingPunct="0">
                        <a:lnSpc>
                          <a:spcPts val="2200"/>
                        </a:lnSpc>
                        <a:tabLst>
                          <a:tab pos="3581400" algn="l"/>
                          <a:tab pos="7150100" algn="l"/>
                        </a:tabLst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furthermore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而且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此外</a:t>
                      </a:r>
                      <a:r>
                        <a:rPr lang="en-US" altLang="zh-CN" sz="1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再者</a:t>
                      </a:r>
                      <a:r>
                        <a:rPr lang="en-US" altLang="zh-CN" sz="1400" b="0" i="0" spc="-103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	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additionally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另外</a:t>
                      </a:r>
                      <a:r>
                        <a:rPr lang="en-US" altLang="zh-CN" sz="1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此外</a:t>
                      </a:r>
                      <a:r>
                        <a:rPr lang="en-US" altLang="zh-CN" sz="1400" b="0" i="0" spc="-103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	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not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only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but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also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不仅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而且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……</a:t>
                      </a:r>
                      <a:endParaRPr lang="en-US" altLang="zh-CN" sz="1200" dirty="0">
                        <a:latin typeface="宋体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1bbdfeec3?pid=fd4f5c163&amp;color=0,0,0&amp;vtp=1&amp;bt=1&amp;bbb=1"/>
          <p:cNvSpPr/>
          <p:nvPr/>
        </p:nvSpPr>
        <p:spPr>
          <a:xfrm>
            <a:off x="832104" y="1075944"/>
            <a:ext cx="10533888" cy="33528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2700"/>
              </a:lnSpc>
            </a:pPr>
            <a:r>
              <a:rPr lang="en-US" altLang="zh-CN" sz="2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二、根据词（组）所在的位置，具体分析。</a:t>
            </a:r>
            <a:endParaRPr lang="en-US" altLang="zh-CN" sz="2200" dirty="0"/>
          </a:p>
        </p:txBody>
      </p:sp>
      <p:sp>
        <p:nvSpPr>
          <p:cNvPr id="3" name="P_5_BD#b126e50c9?pid=1bbdfeec3&amp;color=0,0,0&amp;vtp=1&amp;bbb=1&amp;hb=1"/>
          <p:cNvSpPr/>
          <p:nvPr/>
        </p:nvSpPr>
        <p:spPr>
          <a:xfrm>
            <a:off x="832104" y="1422400"/>
            <a:ext cx="10533888" cy="4737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29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1.位于设空处后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当设空处后出现了表递进关系的词（组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），则空后内容是对设空处的补充或进一步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说明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，此时要仔细分析空后句子的句意和要点，寻找关键词，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从而快速定位正确选项。</a:t>
            </a:r>
            <a:endParaRPr lang="en-US" altLang="zh-CN" sz="1800" dirty="0"/>
          </a:p>
          <a:p>
            <a:pPr>
              <a:lnSpc>
                <a:spcPts val="2900"/>
              </a:lnSpc>
            </a:pPr>
            <a:r>
              <a:rPr lang="en-US" altLang="zh-CN" b="1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Develop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good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hobby</a:t>
            </a:r>
            <a:endParaRPr lang="en-US" altLang="zh-CN" sz="1800" dirty="0"/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hobbies,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become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familiar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history,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society,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science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culture,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also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improve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creativity.____. What's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more,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make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friends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people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same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hobbies.</a:t>
            </a:r>
            <a:endParaRPr lang="en-US" altLang="zh-CN" sz="1800" dirty="0"/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honest</a:t>
            </a:r>
            <a:endParaRPr lang="en-US" altLang="zh-CN" sz="1800" dirty="0"/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.Have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good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behaviour</a:t>
            </a:r>
            <a:endParaRPr lang="en-US" altLang="zh-CN" sz="1800" dirty="0"/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.If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you're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asked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clean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room,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endParaRPr lang="en-US" altLang="zh-CN" sz="1800" dirty="0"/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.Plus,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good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grades,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you'll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choices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which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college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endParaRPr lang="en-US" altLang="zh-CN" sz="1800" dirty="0"/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.You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build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self-confidence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active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life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attitudes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developing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interests</a:t>
            </a:r>
            <a:endParaRPr lang="en-US" altLang="zh-CN" sz="1800" dirty="0"/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.Whenever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others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come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across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problems,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should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help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them</a:t>
            </a:r>
            <a:endParaRPr lang="en-US" altLang="zh-CN" sz="1800" dirty="0"/>
          </a:p>
          <a:p>
            <a:pPr>
              <a:lnSpc>
                <a:spcPts val="28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.Every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day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seem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find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new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opportunity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face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new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decision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make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#7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b126e50c9?pid=1bbdfeec3&amp;color=0,0,0&amp;mp=1&amp;vtp=1&amp;bt=1&amp;bbb=1&amp;hb=1"/>
          <p:cNvSpPr/>
          <p:nvPr/>
        </p:nvSpPr>
        <p:spPr>
          <a:xfrm>
            <a:off x="832104" y="1078992"/>
            <a:ext cx="10533888" cy="118770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空后出现了关键词组What's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more，说明前后句之间存在递进关系。空后一句提到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“你可以和有相同爱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好的人交朋友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”，这是培养爱好的建议，并且根据本段的小标题可知，设空处也应和培养爱好有关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。通读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选项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，只有E项（你可以通过培养爱好建立起自信心和积极的生活态度）符合语境。故选E项。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#8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b126e50c9?pid=1bbdfeec3&amp;color=0,0,0&amp;mp=1&amp;vtp=1&amp;bt=1&amp;bbb=1&amp;hb=1"/>
          <p:cNvSpPr/>
          <p:nvPr/>
        </p:nvSpPr>
        <p:spPr>
          <a:xfrm>
            <a:off x="832104" y="1080000"/>
            <a:ext cx="10533888" cy="492125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28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2.位于选项中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当选项中出现了表示递进关系的词（组），设空处往往位于段中或段尾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，要注意分析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28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该段落的整体结构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并且根据设空处前后的语义和逻辑关系判断。</a:t>
            </a:r>
            <a:endParaRPr lang="en-US" altLang="zh-CN" sz="1800" dirty="0"/>
          </a:p>
          <a:p>
            <a:pPr>
              <a:lnSpc>
                <a:spcPts val="28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After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given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invitation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appear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air,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Beatles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quickly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became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famous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8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Britain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nationwide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tours.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mid-1963,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Beatles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extremely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popular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England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 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8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held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large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concerts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performed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clubs.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became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hottest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pop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music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scene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8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England.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began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modestly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successful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musician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group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ended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year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show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business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8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legends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（传奇人物）. John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Lennon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Paul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McCartney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named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composers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year.</a:t>
            </a:r>
            <a:endParaRPr lang="en-US" altLang="zh-CN" sz="1800" dirty="0"/>
          </a:p>
          <a:p>
            <a:pPr>
              <a:lnSpc>
                <a:spcPts val="28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 They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decided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tour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United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States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1964.</a:t>
            </a:r>
            <a:endParaRPr lang="en-US" altLang="zh-CN" sz="1800" dirty="0"/>
          </a:p>
          <a:p>
            <a:pPr>
              <a:lnSpc>
                <a:spcPts val="28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 Even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their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hairstyles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became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major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trends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time.</a:t>
            </a:r>
            <a:endParaRPr lang="en-US" altLang="zh-CN" sz="1800" dirty="0"/>
          </a:p>
          <a:p>
            <a:pPr>
              <a:lnSpc>
                <a:spcPts val="28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 Rock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music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developed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1950s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early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1960s.</a:t>
            </a:r>
            <a:endParaRPr lang="en-US" altLang="zh-CN" sz="100" b="0" i="0" kern="0" spc="-99900">
              <a:solidFill>
                <a:srgbClr val="FFFF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D. However,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their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songs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changed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lives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generations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come.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b="0" i="0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E. Many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rock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bands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able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follow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footsteps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Beatles.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b="0" i="0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F. They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appeared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films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Hard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'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Night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（1964）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Help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!（1965）.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2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b="0" i="0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G. They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performed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their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first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concert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America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53rd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street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studio.</a:t>
            </a:r>
            <a:r>
              <a:rPr kumimoji="0" lang="en-US" altLang="zh-CN" sz="1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#17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b126e50c9?pid=1bbdfeec3&amp;color=0,0,0&amp;mp=1&amp;vtp=1&amp;bt=1&amp;bbb=1&amp;hb=1"/>
          <p:cNvSpPr/>
          <p:nvPr/>
        </p:nvSpPr>
        <p:spPr>
          <a:xfrm>
            <a:off x="832104" y="1078992"/>
            <a:ext cx="10533888" cy="160680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根据设空处前文had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extremely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popular和后文They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became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hottest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thing可知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，本段主要介绍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披头士乐队的受欢迎程度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。通读选项，发现B项和D项与本段主题相关。将B项代入原文，该选项内容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，特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别是关键词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Even，进一步说明了披头士乐队的火爆；将D项代入原文，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However说明选项与前文构成转折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关系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，不符合上下文逻辑。故选B项。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#18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040297864?pid=fd4f5c163&amp;color=0,0,0&amp;vtp=1&amp;bt=1&amp;bbb=1"/>
          <p:cNvSpPr/>
          <p:nvPr/>
        </p:nvSpPr>
        <p:spPr>
          <a:xfrm>
            <a:off x="832104" y="1075944"/>
            <a:ext cx="10533888" cy="33528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2700"/>
              </a:lnSpc>
            </a:pPr>
            <a:r>
              <a:rPr lang="en-US" altLang="zh-CN" sz="2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三、对比选项并验证。</a:t>
            </a:r>
            <a:endParaRPr lang="en-US" altLang="zh-CN" sz="2200" dirty="0"/>
          </a:p>
        </p:txBody>
      </p:sp>
      <p:sp>
        <p:nvSpPr>
          <p:cNvPr id="3" name="P_5_BD#11c7aeb24?pid=040297864&amp;color=0,0,0&amp;vtp=1&amp;bbb=1"/>
          <p:cNvSpPr/>
          <p:nvPr/>
        </p:nvSpPr>
        <p:spPr>
          <a:xfrm>
            <a:off x="832104" y="1422400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将合适选项代入原文，与设空处的上下文进行对比，检查文章的连贯性和逻辑性。</a:t>
            </a:r>
            <a:endParaRPr lang="en-US" altLang="zh-CN" sz="1800" dirty="0"/>
          </a:p>
        </p:txBody>
      </p:sp>
      <p:pic>
        <p:nvPicPr>
          <p:cNvPr id="4" name="P_5_BD#11c7aeb24?htil=1&amp;pid=040297864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41832" y="2188210"/>
            <a:ext cx="758952" cy="740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P_5_BD#11c7aeb24?htil=1&amp;pid=040297864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38528" y="1913890"/>
            <a:ext cx="9317736" cy="1014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P_5_BD#11c7aeb24?pid=040297864&amp;color=0,0,0&amp;vtp=1&amp;bbb=1"/>
          <p:cNvSpPr/>
          <p:nvPr/>
        </p:nvSpPr>
        <p:spPr>
          <a:xfrm>
            <a:off x="832104" y="3056890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句意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在受邀进行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电视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现场直播后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披头士乐队通过全国巡演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迅速在英国声名鹊起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4255</Words>
  <Application>WPS 演示</Application>
  <PresentationFormat>宽屏</PresentationFormat>
  <Paragraphs>104</Paragraphs>
  <Slides>11</Slides>
  <Notes>11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6" baseType="lpstr">
      <vt:lpstr>Arial</vt:lpstr>
      <vt:lpstr>宋体</vt:lpstr>
      <vt:lpstr>Wingdings</vt:lpstr>
      <vt:lpstr>黑体</vt:lpstr>
      <vt:lpstr>黑体</vt:lpstr>
      <vt:lpstr>微软雅黑</vt:lpstr>
      <vt:lpstr>微软雅黑</vt:lpstr>
      <vt:lpstr>宋体</vt:lpstr>
      <vt:lpstr>Times New Roman</vt:lpstr>
      <vt:lpstr>Times New Roman</vt:lpstr>
      <vt:lpstr>Calibri</vt:lpstr>
      <vt:lpstr>等线</vt:lpstr>
      <vt:lpstr>楷体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Administrator</cp:lastModifiedBy>
  <cp:revision>4</cp:revision>
  <dcterms:created xsi:type="dcterms:W3CDTF">2025-10-24T09:14:00Z</dcterms:created>
  <dcterms:modified xsi:type="dcterms:W3CDTF">2025-10-28T02:14:35Z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586A7D9991CC4CCC8615E17359559213_12</vt:lpwstr>
  </property>
  <property fmtid="{D5CDD505-2E9C-101B-9397-08002B2CF9AE}" pid="3" name="KSOProductBuildVer">
    <vt:lpwstr>2052-12.1.0.22529</vt:lpwstr>
  </property>
</Properties>
</file>